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84" r:id="rId2"/>
    <p:sldId id="275" r:id="rId3"/>
    <p:sldId id="260" r:id="rId4"/>
    <p:sldId id="269" r:id="rId5"/>
    <p:sldId id="268" r:id="rId6"/>
    <p:sldId id="277" r:id="rId7"/>
    <p:sldId id="261" r:id="rId8"/>
    <p:sldId id="280" r:id="rId9"/>
    <p:sldId id="281" r:id="rId10"/>
    <p:sldId id="270" r:id="rId11"/>
    <p:sldId id="266" r:id="rId12"/>
    <p:sldId id="276" r:id="rId13"/>
    <p:sldId id="263" r:id="rId14"/>
    <p:sldId id="278" r:id="rId15"/>
    <p:sldId id="258" r:id="rId16"/>
    <p:sldId id="279" r:id="rId17"/>
    <p:sldId id="257" r:id="rId18"/>
    <p:sldId id="272" r:id="rId19"/>
    <p:sldId id="264" r:id="rId20"/>
    <p:sldId id="273" r:id="rId21"/>
    <p:sldId id="282" r:id="rId22"/>
    <p:sldId id="28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8B65CFD-3EC1-4E0D-A8CC-D0392EEDCB1A}">
          <p14:sldIdLst>
            <p14:sldId id="284"/>
            <p14:sldId id="275"/>
            <p14:sldId id="260"/>
            <p14:sldId id="269"/>
            <p14:sldId id="268"/>
            <p14:sldId id="277"/>
            <p14:sldId id="261"/>
            <p14:sldId id="280"/>
            <p14:sldId id="281"/>
            <p14:sldId id="270"/>
            <p14:sldId id="266"/>
            <p14:sldId id="276"/>
            <p14:sldId id="263"/>
            <p14:sldId id="278"/>
            <p14:sldId id="258"/>
            <p14:sldId id="279"/>
            <p14:sldId id="257"/>
            <p14:sldId id="272"/>
            <p14:sldId id="264"/>
            <p14:sldId id="273"/>
            <p14:sldId id="282"/>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846CE7D5-CF57-46EF-B807-FDD0502418D4}" type="datetimeFigureOut">
              <a:rPr lang="en-GB" smtClean="0"/>
              <a:t>02/03/2021</a:t>
            </a:fld>
            <a:endParaRPr lang="en-GB"/>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GB"/>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330EA680-D336-4FF7-8B7A-9848BB0A1C32}" type="slidenum">
              <a:rPr lang="en-GB" smtClean="0"/>
              <a:t>‹#›</a:t>
            </a:fld>
            <a:endParaRPr lang="en-GB"/>
          </a:p>
        </p:txBody>
      </p:sp>
    </p:spTree>
    <p:extLst>
      <p:ext uri="{BB962C8B-B14F-4D97-AF65-F5344CB8AC3E}">
        <p14:creationId xmlns:p14="http://schemas.microsoft.com/office/powerpoint/2010/main" val="294626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02/03/2021</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80465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712464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747513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24830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46CE7D5-CF57-46EF-B807-FDD0502418D4}" type="datetimeFigureOut">
              <a:rPr lang="en-GB" smtClean="0"/>
              <a:t>02/03/2021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069408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46CE7D5-CF57-46EF-B807-FDD0502418D4}" type="datetimeFigureOut">
              <a:rPr lang="en-GB" smtClean="0"/>
              <a:t>02/03/2021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658224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20047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75445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010877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02/03/2021</a:t>
            </a:fld>
            <a:endParaRPr lang="en-GB"/>
          </a:p>
        </p:txBody>
      </p:sp>
      <p:sp>
        <p:nvSpPr>
          <p:cNvPr id="5" name="Footer Placeholder 4"/>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0039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GB" smtClean="0"/>
              <a:t>02/03/2021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805790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GB" smtClean="0"/>
              <a:t>02/03/2021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079718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GB" smtClean="0"/>
              <a:t>02/03/2021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62871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02/03/2021</a:t>
            </a:fld>
            <a:endParaRPr lang="en-GB"/>
          </a:p>
        </p:txBody>
      </p:sp>
      <p:sp>
        <p:nvSpPr>
          <p:cNvPr id="3" name="Footer Placeholder 2"/>
          <p:cNvSpPr>
            <a:spLocks noGrp="1"/>
          </p:cNvSpPr>
          <p:nvPr>
            <p:ph type="ftr" sz="quarter" idx="11"/>
          </p:nvPr>
        </p:nvSpPr>
        <p:spPr/>
        <p:txBody>
          <a:bodyPr/>
          <a:lstStyle/>
          <a:p>
            <a:endParaRPr lang="en-GB"/>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126251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02/03/2021</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069799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02/03/2021</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886923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46CE7D5-CF57-46EF-B807-FDD0502418D4}" type="datetimeFigureOut">
              <a:rPr lang="en-GB" smtClean="0"/>
              <a:t>02/03/2021</a:t>
            </a:fld>
            <a:endParaRPr lang="en-GB"/>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42096706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lytishapoet.co.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mayoclinic.org/diseases-conditions/perimenopause/symptoms-causes/syc-20354666"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d4VkYYHByXo?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nhs.uk/conditions/menopause/symptoms/"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www.henpicked.net/"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www.nhs.uk/conditions/menopause/symptoms/"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lytishapoet.co.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nhs.uk/conditions/period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51224-52A6-43AD-9084-6898EA926530}"/>
              </a:ext>
            </a:extLst>
          </p:cNvPr>
          <p:cNvSpPr>
            <a:spLocks noGrp="1"/>
          </p:cNvSpPr>
          <p:nvPr>
            <p:ph type="ctrTitle"/>
          </p:nvPr>
        </p:nvSpPr>
        <p:spPr/>
        <p:txBody>
          <a:bodyPr/>
          <a:lstStyle/>
          <a:p>
            <a:r>
              <a:rPr lang="en-GB" dirty="0"/>
              <a:t>Menopause – Common Perceptions Workshop</a:t>
            </a:r>
          </a:p>
        </p:txBody>
      </p:sp>
      <p:sp>
        <p:nvSpPr>
          <p:cNvPr id="3" name="Subtitle 2">
            <a:extLst>
              <a:ext uri="{FF2B5EF4-FFF2-40B4-BE49-F238E27FC236}">
                <a16:creationId xmlns:a16="http://schemas.microsoft.com/office/drawing/2014/main" id="{C12024A6-335E-4284-9193-225D98E93CF4}"/>
              </a:ext>
            </a:extLst>
          </p:cNvPr>
          <p:cNvSpPr>
            <a:spLocks noGrp="1"/>
          </p:cNvSpPr>
          <p:nvPr>
            <p:ph type="subTitle" idx="1"/>
          </p:nvPr>
        </p:nvSpPr>
        <p:spPr/>
        <p:txBody>
          <a:bodyPr>
            <a:normAutofit/>
          </a:bodyPr>
          <a:lstStyle/>
          <a:p>
            <a:r>
              <a:rPr lang="en-GB" dirty="0"/>
              <a:t>Lytisha Tunbridge</a:t>
            </a:r>
          </a:p>
          <a:p>
            <a:r>
              <a:rPr lang="en-GB" dirty="0">
                <a:hlinkClick r:id="rId2"/>
              </a:rPr>
              <a:t>www.Lytishapoet.co.uk</a:t>
            </a:r>
            <a:r>
              <a:rPr lang="en-GB" dirty="0"/>
              <a:t>  </a:t>
            </a:r>
          </a:p>
        </p:txBody>
      </p:sp>
    </p:spTree>
    <p:extLst>
      <p:ext uri="{BB962C8B-B14F-4D97-AF65-F5344CB8AC3E}">
        <p14:creationId xmlns:p14="http://schemas.microsoft.com/office/powerpoint/2010/main" val="3126514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104000"/>
                <a:satMod val="128000"/>
                <a:lumMod val="104000"/>
              </a:schemeClr>
            </a:gs>
            <a:gs pos="100000">
              <a:schemeClr val="bg2">
                <a:shade val="76000"/>
                <a:hueMod val="89000"/>
                <a:satMod val="164000"/>
                <a:lumMod val="68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a:extLst>
              <a:ext uri="{FF2B5EF4-FFF2-40B4-BE49-F238E27FC236}">
                <a16:creationId xmlns:a16="http://schemas.microsoft.com/office/drawing/2014/main" id="{D077DCE1-69C6-4DB9-A147-9FB9011B98C9}"/>
              </a:ext>
            </a:extLst>
          </p:cNvPr>
          <p:cNvSpPr>
            <a:spLocks noGrp="1"/>
          </p:cNvSpPr>
          <p:nvPr>
            <p:ph type="title"/>
          </p:nvPr>
        </p:nvSpPr>
        <p:spPr>
          <a:xfrm>
            <a:off x="1683171" y="838200"/>
            <a:ext cx="8825659" cy="977902"/>
          </a:xfrm>
        </p:spPr>
        <p:txBody>
          <a:bodyPr>
            <a:normAutofit/>
          </a:bodyPr>
          <a:lstStyle/>
          <a:p>
            <a:pPr algn="ctr"/>
            <a:r>
              <a:rPr lang="en-GB" sz="3300" dirty="0">
                <a:solidFill>
                  <a:srgbClr val="EBEBEB"/>
                </a:solidFill>
              </a:rPr>
              <a:t>Have you heard of perimenopause?</a:t>
            </a:r>
          </a:p>
        </p:txBody>
      </p:sp>
    </p:spTree>
    <p:extLst>
      <p:ext uri="{BB962C8B-B14F-4D97-AF65-F5344CB8AC3E}">
        <p14:creationId xmlns:p14="http://schemas.microsoft.com/office/powerpoint/2010/main" val="125145082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166A9-413F-46DB-AF52-F7C2EA85477A}"/>
              </a:ext>
            </a:extLst>
          </p:cNvPr>
          <p:cNvSpPr>
            <a:spLocks noGrp="1"/>
          </p:cNvSpPr>
          <p:nvPr>
            <p:ph type="title"/>
          </p:nvPr>
        </p:nvSpPr>
        <p:spPr>
          <a:xfrm>
            <a:off x="1574800" y="1227184"/>
            <a:ext cx="8460983" cy="2705034"/>
          </a:xfrm>
        </p:spPr>
        <p:txBody>
          <a:bodyPr/>
          <a:lstStyle/>
          <a:p>
            <a:r>
              <a:rPr lang="en-GB" b="0" i="0" dirty="0">
                <a:solidFill>
                  <a:srgbClr val="111111"/>
                </a:solidFill>
                <a:effectLst/>
                <a:latin typeface="Helvetica" panose="020B0604020202020204" pitchFamily="34" charset="0"/>
              </a:rPr>
              <a:t>Perimenopause means "around menopause" and refers to the time during which your body makes the natural transition to menopause.</a:t>
            </a:r>
            <a:endParaRPr lang="en-GB" dirty="0"/>
          </a:p>
        </p:txBody>
      </p:sp>
      <p:sp>
        <p:nvSpPr>
          <p:cNvPr id="3" name="Text Placeholder 2">
            <a:extLst>
              <a:ext uri="{FF2B5EF4-FFF2-40B4-BE49-F238E27FC236}">
                <a16:creationId xmlns:a16="http://schemas.microsoft.com/office/drawing/2014/main" id="{548CD293-1766-4AA5-9EDD-FED94DEF0203}"/>
              </a:ext>
            </a:extLst>
          </p:cNvPr>
          <p:cNvSpPr>
            <a:spLocks noGrp="1"/>
          </p:cNvSpPr>
          <p:nvPr>
            <p:ph type="body" sz="half" idx="13"/>
          </p:nvPr>
        </p:nvSpPr>
        <p:spPr>
          <a:xfrm>
            <a:off x="1942406" y="4178885"/>
            <a:ext cx="7725772" cy="342174"/>
          </a:xfrm>
        </p:spPr>
        <p:txBody>
          <a:bodyPr>
            <a:normAutofit lnSpcReduction="10000"/>
          </a:bodyPr>
          <a:lstStyle/>
          <a:p>
            <a:r>
              <a:rPr lang="en-GB" sz="1800" dirty="0">
                <a:solidFill>
                  <a:srgbClr val="111111"/>
                </a:solidFill>
                <a:effectLst/>
                <a:latin typeface="Helvetica" panose="020B0604020202020204" pitchFamily="34" charset="0"/>
                <a:ea typeface="Calibri" panose="020F0502020204030204" pitchFamily="34" charset="0"/>
                <a:cs typeface="Times New Roman" panose="02020603050405020304" pitchFamily="18" charset="0"/>
              </a:rPr>
              <a:t>Source: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Perimenopause - Symptoms and causes - Mayo Clinic</a:t>
            </a:r>
            <a:r>
              <a:rPr lang="en-GB" sz="1800" dirty="0">
                <a:effectLst/>
                <a:latin typeface="Calibri" panose="020F0502020204030204" pitchFamily="34" charset="0"/>
                <a:ea typeface="Calibri" panose="020F0502020204030204" pitchFamily="34" charset="0"/>
                <a:cs typeface="Times New Roman" panose="02020603050405020304" pitchFamily="18" charset="0"/>
              </a:rPr>
              <a:t> (Accessed 27.2.21)</a:t>
            </a:r>
          </a:p>
          <a:p>
            <a:endParaRPr lang="en-GB" dirty="0"/>
          </a:p>
        </p:txBody>
      </p:sp>
      <p:sp>
        <p:nvSpPr>
          <p:cNvPr id="4" name="Text Placeholder 3">
            <a:extLst>
              <a:ext uri="{FF2B5EF4-FFF2-40B4-BE49-F238E27FC236}">
                <a16:creationId xmlns:a16="http://schemas.microsoft.com/office/drawing/2014/main" id="{17F54E32-1986-4D06-8589-95D8E64498FF}"/>
              </a:ext>
            </a:extLst>
          </p:cNvPr>
          <p:cNvSpPr>
            <a:spLocks noGrp="1"/>
          </p:cNvSpPr>
          <p:nvPr>
            <p:ph type="body" sz="half" idx="2"/>
          </p:nvPr>
        </p:nvSpPr>
        <p:spPr>
          <a:xfrm>
            <a:off x="1392461" y="4965407"/>
            <a:ext cx="8825659" cy="1012664"/>
          </a:xfrm>
        </p:spPr>
        <p:txBody>
          <a:bodyPr>
            <a:normAutofit lnSpcReduction="10000"/>
          </a:bodyPr>
          <a:lstStyle/>
          <a:p>
            <a:pPr algn="ctr"/>
            <a:r>
              <a:rPr lang="en-GB" sz="2800" dirty="0">
                <a:solidFill>
                  <a:schemeClr val="tx1"/>
                </a:solidFill>
              </a:rPr>
              <a:t>This period of time is different for every woman. </a:t>
            </a:r>
          </a:p>
          <a:p>
            <a:pPr algn="ctr"/>
            <a:r>
              <a:rPr lang="en-GB" sz="2800" dirty="0">
                <a:solidFill>
                  <a:schemeClr val="tx1"/>
                </a:solidFill>
              </a:rPr>
              <a:t>It can start in early 30’s.</a:t>
            </a:r>
          </a:p>
        </p:txBody>
      </p:sp>
    </p:spTree>
    <p:extLst>
      <p:ext uri="{BB962C8B-B14F-4D97-AF65-F5344CB8AC3E}">
        <p14:creationId xmlns:p14="http://schemas.microsoft.com/office/powerpoint/2010/main" val="1162651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25679-3F57-492F-BB5E-1EA8CC4DE585}"/>
              </a:ext>
            </a:extLst>
          </p:cNvPr>
          <p:cNvSpPr>
            <a:spLocks noGrp="1"/>
          </p:cNvSpPr>
          <p:nvPr>
            <p:ph type="title"/>
          </p:nvPr>
        </p:nvSpPr>
        <p:spPr>
          <a:xfrm>
            <a:off x="854529" y="569742"/>
            <a:ext cx="9087678" cy="522771"/>
          </a:xfrm>
        </p:spPr>
        <p:txBody>
          <a:bodyPr>
            <a:normAutofit fontScale="90000"/>
          </a:bodyPr>
          <a:lstStyle/>
          <a:p>
            <a:r>
              <a:rPr lang="en-GB" dirty="0"/>
              <a:t>Text Book by Lytisha </a:t>
            </a:r>
          </a:p>
        </p:txBody>
      </p:sp>
      <p:pic>
        <p:nvPicPr>
          <p:cNvPr id="4" name="Online Media 3" title="Text Book by Lytisha Tunbridge">
            <a:hlinkClick r:id="" action="ppaction://media"/>
            <a:extLst>
              <a:ext uri="{FF2B5EF4-FFF2-40B4-BE49-F238E27FC236}">
                <a16:creationId xmlns:a16="http://schemas.microsoft.com/office/drawing/2014/main" id="{1D66AF2E-52A7-4C4F-AF87-1C0088052978}"/>
              </a:ext>
            </a:extLst>
          </p:cNvPr>
          <p:cNvPicPr>
            <a:picLocks noGrp="1" noRot="1" noChangeAspect="1"/>
          </p:cNvPicPr>
          <p:nvPr>
            <p:ph idx="1"/>
            <a:videoFile r:link="rId1"/>
          </p:nvPr>
        </p:nvPicPr>
        <p:blipFill>
          <a:blip r:embed="rId3"/>
          <a:stretch>
            <a:fillRect/>
          </a:stretch>
        </p:blipFill>
        <p:spPr>
          <a:xfrm>
            <a:off x="2049344" y="1392702"/>
            <a:ext cx="8664115" cy="4895556"/>
          </a:xfrm>
          <a:prstGeom prst="rect">
            <a:avLst/>
          </a:prstGeom>
        </p:spPr>
      </p:pic>
    </p:spTree>
    <p:extLst>
      <p:ext uri="{BB962C8B-B14F-4D97-AF65-F5344CB8AC3E}">
        <p14:creationId xmlns:p14="http://schemas.microsoft.com/office/powerpoint/2010/main" val="208572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1FD1C-28E0-4091-8084-4C96B8AB3CE5}"/>
              </a:ext>
            </a:extLst>
          </p:cNvPr>
          <p:cNvSpPr>
            <a:spLocks noGrp="1"/>
          </p:cNvSpPr>
          <p:nvPr>
            <p:ph type="title"/>
          </p:nvPr>
        </p:nvSpPr>
        <p:spPr/>
        <p:txBody>
          <a:bodyPr/>
          <a:lstStyle/>
          <a:p>
            <a:r>
              <a:rPr lang="en-GB" dirty="0"/>
              <a:t>8 in 10 women will experience symptoms before and after menopause</a:t>
            </a:r>
          </a:p>
        </p:txBody>
      </p:sp>
      <p:sp>
        <p:nvSpPr>
          <p:cNvPr id="3" name="Text Placeholder 2">
            <a:extLst>
              <a:ext uri="{FF2B5EF4-FFF2-40B4-BE49-F238E27FC236}">
                <a16:creationId xmlns:a16="http://schemas.microsoft.com/office/drawing/2014/main" id="{B08084BE-8B37-44B0-AD5A-2B3744AD516A}"/>
              </a:ext>
            </a:extLst>
          </p:cNvPr>
          <p:cNvSpPr>
            <a:spLocks noGrp="1"/>
          </p:cNvSpPr>
          <p:nvPr>
            <p:ph type="body" sz="half" idx="13"/>
          </p:nvPr>
        </p:nvSpPr>
        <p:spPr/>
        <p:txBody>
          <a:bodyPr>
            <a:normAutofit lnSpcReduction="10000"/>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Source: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Menopause - Symptoms - NHS (www.nhs.uk)</a:t>
            </a:r>
            <a:endParaRPr lang="en-GB" dirty="0"/>
          </a:p>
        </p:txBody>
      </p:sp>
      <p:sp>
        <p:nvSpPr>
          <p:cNvPr id="4" name="Text Placeholder 3">
            <a:extLst>
              <a:ext uri="{FF2B5EF4-FFF2-40B4-BE49-F238E27FC236}">
                <a16:creationId xmlns:a16="http://schemas.microsoft.com/office/drawing/2014/main" id="{33955E28-CCA2-44A3-A514-0AE35BD34214}"/>
              </a:ext>
            </a:extLst>
          </p:cNvPr>
          <p:cNvSpPr>
            <a:spLocks noGrp="1"/>
          </p:cNvSpPr>
          <p:nvPr>
            <p:ph type="body" sz="half" idx="2"/>
          </p:nvPr>
        </p:nvSpPr>
        <p:spPr>
          <a:xfrm>
            <a:off x="1392462" y="5014393"/>
            <a:ext cx="8825659" cy="1012664"/>
          </a:xfrm>
        </p:spPr>
        <p:txBody>
          <a:bodyPr>
            <a:normAutofit lnSpcReduction="10000"/>
          </a:bodyPr>
          <a:lstStyle/>
          <a:p>
            <a:pPr algn="ctr"/>
            <a:r>
              <a:rPr lang="en-GB" sz="3300" b="1" dirty="0">
                <a:effectLst/>
                <a:latin typeface="Times New Roman" panose="02020603050405020304" pitchFamily="18" charset="0"/>
                <a:ea typeface="Times New Roman" panose="02020603050405020304" pitchFamily="18" charset="0"/>
                <a:cs typeface="Times New Roman" panose="02020603050405020304" pitchFamily="18" charset="0"/>
              </a:rPr>
              <a:t>The duration and severity of these symptoms varies from woman to woman.</a:t>
            </a:r>
            <a:endParaRPr lang="en-GB" sz="33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194961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D8606A6-68E3-42A0-9E30-CA0C7E423F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24E37259-154B-4950-A38B-264B4FA1FB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E78439BC-169B-4501-88C1-F0A3F9126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164F75ED-C67C-4C01-8267-96712AFF9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B4AC2CEE-0BD2-4824-8C06-55FAF85A0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0DF73CDB-9005-4A57-A1E0-D78BB4A4A0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AB0D0E7A-A15F-483F-AA33-E121684445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5E1DA231-CB64-4D3F-8A37-F70E3DC757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F8D82CB8-970B-4CC4-83AD-3A96350F80E5}"/>
              </a:ext>
            </a:extLst>
          </p:cNvPr>
          <p:cNvSpPr>
            <a:spLocks noGrp="1"/>
          </p:cNvSpPr>
          <p:nvPr>
            <p:ph type="title"/>
          </p:nvPr>
        </p:nvSpPr>
        <p:spPr>
          <a:xfrm>
            <a:off x="639098" y="629265"/>
            <a:ext cx="5132438" cy="1622322"/>
          </a:xfrm>
        </p:spPr>
        <p:txBody>
          <a:bodyPr>
            <a:normAutofit/>
          </a:bodyPr>
          <a:lstStyle/>
          <a:p>
            <a:r>
              <a:rPr lang="en-GB" dirty="0"/>
              <a:t>Menopause in the workplace</a:t>
            </a:r>
          </a:p>
        </p:txBody>
      </p:sp>
      <p:sp>
        <p:nvSpPr>
          <p:cNvPr id="3" name="Content Placeholder 2">
            <a:extLst>
              <a:ext uri="{FF2B5EF4-FFF2-40B4-BE49-F238E27FC236}">
                <a16:creationId xmlns:a16="http://schemas.microsoft.com/office/drawing/2014/main" id="{F50B0A1F-693E-4AF2-B797-D709FC548B3B}"/>
              </a:ext>
            </a:extLst>
          </p:cNvPr>
          <p:cNvSpPr>
            <a:spLocks noGrp="1"/>
          </p:cNvSpPr>
          <p:nvPr>
            <p:ph idx="1"/>
          </p:nvPr>
        </p:nvSpPr>
        <p:spPr>
          <a:xfrm>
            <a:off x="639098" y="2418735"/>
            <a:ext cx="5132439" cy="3811742"/>
          </a:xfrm>
        </p:spPr>
        <p:txBody>
          <a:bodyPr anchor="ctr">
            <a:normAutofit/>
          </a:bodyPr>
          <a:lstStyle/>
          <a:p>
            <a:pPr marL="0" indent="0">
              <a:lnSpc>
                <a:spcPct val="90000"/>
              </a:lnSpc>
              <a:spcAft>
                <a:spcPts val="1200"/>
              </a:spcAft>
              <a:buNone/>
            </a:pPr>
            <a:r>
              <a:rPr lang="en-GB" b="0" i="0">
                <a:solidFill>
                  <a:schemeClr val="bg1"/>
                </a:solidFill>
                <a:effectLst/>
                <a:latin typeface="Roboto"/>
              </a:rPr>
              <a:t>Is beginning to be talked about</a:t>
            </a:r>
          </a:p>
          <a:p>
            <a:pPr marL="0" indent="0">
              <a:lnSpc>
                <a:spcPct val="90000"/>
              </a:lnSpc>
              <a:spcAft>
                <a:spcPts val="1200"/>
              </a:spcAft>
              <a:buNone/>
            </a:pPr>
            <a:r>
              <a:rPr lang="en-GB">
                <a:solidFill>
                  <a:schemeClr val="bg1"/>
                </a:solidFill>
                <a:latin typeface="Roboto"/>
              </a:rPr>
              <a:t>Training for managers and HR teams to develop menopause friendly workplaces </a:t>
            </a:r>
          </a:p>
          <a:p>
            <a:pPr marL="0" indent="0">
              <a:lnSpc>
                <a:spcPct val="90000"/>
              </a:lnSpc>
              <a:spcAft>
                <a:spcPts val="1200"/>
              </a:spcAft>
              <a:buNone/>
            </a:pPr>
            <a:r>
              <a:rPr lang="en-GB">
                <a:solidFill>
                  <a:schemeClr val="bg1"/>
                </a:solidFill>
                <a:latin typeface="Roboto"/>
              </a:rPr>
              <a:t>The financial benefits to organisation are huge, with 1 in 3 women in the workforce being over 50.</a:t>
            </a:r>
          </a:p>
          <a:p>
            <a:pPr marL="0" indent="0">
              <a:lnSpc>
                <a:spcPct val="90000"/>
              </a:lnSpc>
              <a:spcAft>
                <a:spcPts val="1200"/>
              </a:spcAft>
              <a:buNone/>
            </a:pPr>
            <a:r>
              <a:rPr lang="en-GB">
                <a:solidFill>
                  <a:schemeClr val="bg1"/>
                </a:solidFill>
                <a:latin typeface="Roboto"/>
                <a:hlinkClick r:id="rId3">
                  <a:extLst>
                    <a:ext uri="{A12FA001-AC4F-418D-AE19-62706E023703}">
                      <ahyp:hlinkClr xmlns:ahyp="http://schemas.microsoft.com/office/drawing/2018/hyperlinkcolor" val="tx"/>
                    </a:ext>
                  </a:extLst>
                </a:hlinkClick>
              </a:rPr>
              <a:t>WWW.Henpicked.net</a:t>
            </a:r>
            <a:endParaRPr lang="en-GB">
              <a:solidFill>
                <a:schemeClr val="bg1"/>
              </a:solidFill>
              <a:latin typeface="Roboto"/>
            </a:endParaRPr>
          </a:p>
          <a:p>
            <a:pPr marL="0" indent="0">
              <a:lnSpc>
                <a:spcPct val="90000"/>
              </a:lnSpc>
              <a:spcAft>
                <a:spcPts val="1200"/>
              </a:spcAft>
              <a:buNone/>
            </a:pPr>
            <a:r>
              <a:rPr lang="en-GB">
                <a:solidFill>
                  <a:schemeClr val="bg1"/>
                </a:solidFill>
              </a:rPr>
              <a:t>Menopause – The Change for the Better – by Deborah Garlick</a:t>
            </a:r>
          </a:p>
          <a:p>
            <a:pPr marL="0" indent="0">
              <a:lnSpc>
                <a:spcPct val="90000"/>
              </a:lnSpc>
              <a:spcAft>
                <a:spcPts val="1200"/>
              </a:spcAft>
              <a:buNone/>
            </a:pPr>
            <a:endParaRPr lang="en-GB">
              <a:solidFill>
                <a:schemeClr val="bg1"/>
              </a:solidFill>
            </a:endParaRPr>
          </a:p>
        </p:txBody>
      </p:sp>
      <p:pic>
        <p:nvPicPr>
          <p:cNvPr id="5" name="Picture 4" descr="Text&#10;&#10;Description automatically generated">
            <a:extLst>
              <a:ext uri="{FF2B5EF4-FFF2-40B4-BE49-F238E27FC236}">
                <a16:creationId xmlns:a16="http://schemas.microsoft.com/office/drawing/2014/main" id="{B300F4EC-B348-4E68-B192-9310BE936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2032" y="645106"/>
            <a:ext cx="3700306" cy="5585369"/>
          </a:xfrm>
          <a:prstGeom prst="rect">
            <a:avLst/>
          </a:prstGeom>
        </p:spPr>
      </p:pic>
      <p:sp>
        <p:nvSpPr>
          <p:cNvPr id="19" name="Rectangle 18">
            <a:extLst>
              <a:ext uri="{FF2B5EF4-FFF2-40B4-BE49-F238E27FC236}">
                <a16:creationId xmlns:a16="http://schemas.microsoft.com/office/drawing/2014/main" id="{AAE14786-67C6-4181-AE13-325D2D4166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631039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D3D-4758-4BDF-B93E-471B6CE8280E}"/>
              </a:ext>
            </a:extLst>
          </p:cNvPr>
          <p:cNvSpPr>
            <a:spLocks noGrp="1"/>
          </p:cNvSpPr>
          <p:nvPr>
            <p:ph type="title"/>
          </p:nvPr>
        </p:nvSpPr>
        <p:spPr>
          <a:xfrm>
            <a:off x="1683171" y="1169773"/>
            <a:ext cx="8825658" cy="2870161"/>
          </a:xfrm>
        </p:spPr>
        <p:txBody>
          <a:bodyPr vert="horz" lIns="91440" tIns="45720" rIns="91440" bIns="45720" rtlCol="0" anchor="b">
            <a:normAutofit/>
          </a:bodyPr>
          <a:lstStyle/>
          <a:p>
            <a:pPr algn="ctr"/>
            <a:r>
              <a:rPr lang="en-US" sz="5400">
                <a:solidFill>
                  <a:schemeClr val="tx1"/>
                </a:solidFill>
              </a:rPr>
              <a:t>It is different for everyone</a:t>
            </a:r>
          </a:p>
        </p:txBody>
      </p:sp>
    </p:spTree>
    <p:extLst>
      <p:ext uri="{BB962C8B-B14F-4D97-AF65-F5344CB8AC3E}">
        <p14:creationId xmlns:p14="http://schemas.microsoft.com/office/powerpoint/2010/main" val="16690828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39DE7-AACD-4577-B34E-A082453190A0}"/>
              </a:ext>
            </a:extLst>
          </p:cNvPr>
          <p:cNvSpPr>
            <a:spLocks noGrp="1"/>
          </p:cNvSpPr>
          <p:nvPr>
            <p:ph type="title"/>
          </p:nvPr>
        </p:nvSpPr>
        <p:spPr/>
        <p:txBody>
          <a:bodyPr/>
          <a:lstStyle/>
          <a:p>
            <a:r>
              <a:rPr lang="en-GB" dirty="0"/>
              <a:t>Average age of menopause</a:t>
            </a:r>
          </a:p>
        </p:txBody>
      </p:sp>
      <p:sp>
        <p:nvSpPr>
          <p:cNvPr id="3" name="Content Placeholder 2">
            <a:extLst>
              <a:ext uri="{FF2B5EF4-FFF2-40B4-BE49-F238E27FC236}">
                <a16:creationId xmlns:a16="http://schemas.microsoft.com/office/drawing/2014/main" id="{F33F0E38-5034-463F-B7E5-7FA262465CE4}"/>
              </a:ext>
            </a:extLst>
          </p:cNvPr>
          <p:cNvSpPr>
            <a:spLocks noGrp="1"/>
          </p:cNvSpPr>
          <p:nvPr>
            <p:ph idx="1"/>
          </p:nvPr>
        </p:nvSpPr>
        <p:spPr>
          <a:xfrm>
            <a:off x="4183370" y="2885621"/>
            <a:ext cx="3825260" cy="1086757"/>
          </a:xfrm>
        </p:spPr>
        <p:txBody>
          <a:bodyPr>
            <a:normAutofit/>
          </a:bodyPr>
          <a:lstStyle/>
          <a:p>
            <a:r>
              <a:rPr lang="en-GB" sz="3200" dirty="0"/>
              <a:t>51 years of age</a:t>
            </a:r>
          </a:p>
        </p:txBody>
      </p:sp>
    </p:spTree>
    <p:extLst>
      <p:ext uri="{BB962C8B-B14F-4D97-AF65-F5344CB8AC3E}">
        <p14:creationId xmlns:p14="http://schemas.microsoft.com/office/powerpoint/2010/main" val="217374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BB33B-9CDF-4282-8E3D-7A6FD05E0548}"/>
              </a:ext>
            </a:extLst>
          </p:cNvPr>
          <p:cNvSpPr>
            <a:spLocks noGrp="1"/>
          </p:cNvSpPr>
          <p:nvPr>
            <p:ph type="title"/>
          </p:nvPr>
        </p:nvSpPr>
        <p:spPr>
          <a:xfrm>
            <a:off x="1285583" y="817291"/>
            <a:ext cx="9115717" cy="728480"/>
          </a:xfrm>
        </p:spPr>
        <p:txBody>
          <a:bodyPr/>
          <a:lstStyle/>
          <a:p>
            <a:r>
              <a:rPr lang="en-GB" b="1" i="0" dirty="0">
                <a:solidFill>
                  <a:schemeClr val="tx1"/>
                </a:solidFill>
                <a:effectLst/>
                <a:latin typeface="Roboto"/>
              </a:rPr>
              <a:t>Common peri-menopausal symptoms </a:t>
            </a:r>
            <a:endParaRPr lang="en-GB" sz="3600" dirty="0">
              <a:solidFill>
                <a:schemeClr val="tx1"/>
              </a:solidFill>
            </a:endParaRPr>
          </a:p>
        </p:txBody>
      </p:sp>
      <p:sp>
        <p:nvSpPr>
          <p:cNvPr id="3" name="Content Placeholder 2">
            <a:extLst>
              <a:ext uri="{FF2B5EF4-FFF2-40B4-BE49-F238E27FC236}">
                <a16:creationId xmlns:a16="http://schemas.microsoft.com/office/drawing/2014/main" id="{A2BA1F1C-F8C7-473B-942D-4AC8652C6E5F}"/>
              </a:ext>
            </a:extLst>
          </p:cNvPr>
          <p:cNvSpPr>
            <a:spLocks noGrp="1"/>
          </p:cNvSpPr>
          <p:nvPr>
            <p:ph sz="half" idx="1"/>
          </p:nvPr>
        </p:nvSpPr>
        <p:spPr>
          <a:xfrm>
            <a:off x="702128" y="2139042"/>
            <a:ext cx="5715000" cy="4245429"/>
          </a:xfrm>
        </p:spPr>
        <p:txBody>
          <a:bodyPr>
            <a:normAutofit fontScale="25000" lnSpcReduction="20000"/>
          </a:bodyPr>
          <a:lstStyle/>
          <a:p>
            <a:pPr marL="0" indent="0" algn="l" fontAlgn="ctr">
              <a:lnSpc>
                <a:spcPct val="170000"/>
              </a:lnSpc>
              <a:buNone/>
            </a:pPr>
            <a:r>
              <a:rPr lang="en-GB" sz="4500" b="0" i="0" dirty="0">
                <a:solidFill>
                  <a:srgbClr val="111111"/>
                </a:solidFill>
                <a:effectLst/>
                <a:latin typeface="Roboto"/>
              </a:rPr>
              <a:t>Symptoms</a:t>
            </a:r>
          </a:p>
          <a:p>
            <a:pPr>
              <a:lnSpc>
                <a:spcPct val="170000"/>
              </a:lnSpc>
            </a:pPr>
            <a:r>
              <a:rPr lang="en-GB" sz="5600" b="1" i="0" dirty="0">
                <a:solidFill>
                  <a:srgbClr val="444444"/>
                </a:solidFill>
                <a:effectLst/>
                <a:latin typeface="Roboto"/>
              </a:rPr>
              <a:t>Irregular menstrual cycles</a:t>
            </a:r>
          </a:p>
          <a:p>
            <a:pPr algn="l">
              <a:lnSpc>
                <a:spcPct val="170000"/>
              </a:lnSpc>
              <a:buFont typeface="Arial" panose="020B0604020202020204" pitchFamily="34" charset="0"/>
              <a:buChar char="•"/>
            </a:pPr>
            <a:r>
              <a:rPr lang="en-GB" sz="5600" b="1" i="0" dirty="0">
                <a:solidFill>
                  <a:srgbClr val="444444"/>
                </a:solidFill>
                <a:effectLst/>
                <a:latin typeface="Roboto"/>
              </a:rPr>
              <a:t>Heavy bleeding might occur for a day or two</a:t>
            </a:r>
          </a:p>
          <a:p>
            <a:pPr algn="l">
              <a:lnSpc>
                <a:spcPct val="170000"/>
              </a:lnSpc>
              <a:buFont typeface="Arial" panose="020B0604020202020204" pitchFamily="34" charset="0"/>
              <a:buChar char="•"/>
            </a:pPr>
            <a:r>
              <a:rPr lang="en-GB" sz="5600" b="1" i="0" dirty="0">
                <a:solidFill>
                  <a:srgbClr val="444444"/>
                </a:solidFill>
                <a:effectLst/>
                <a:latin typeface="Roboto"/>
              </a:rPr>
              <a:t>Excessive sweating during night</a:t>
            </a:r>
          </a:p>
          <a:p>
            <a:pPr algn="l">
              <a:lnSpc>
                <a:spcPct val="170000"/>
              </a:lnSpc>
              <a:buFont typeface="Arial" panose="020B0604020202020204" pitchFamily="34" charset="0"/>
              <a:buChar char="•"/>
            </a:pPr>
            <a:r>
              <a:rPr lang="en-GB" sz="5600" b="1" i="0" dirty="0">
                <a:solidFill>
                  <a:srgbClr val="444444"/>
                </a:solidFill>
                <a:effectLst/>
                <a:latin typeface="Roboto"/>
              </a:rPr>
              <a:t>Hot flashes</a:t>
            </a:r>
          </a:p>
          <a:p>
            <a:pPr algn="l">
              <a:lnSpc>
                <a:spcPct val="170000"/>
              </a:lnSpc>
              <a:buFont typeface="Arial" panose="020B0604020202020204" pitchFamily="34" charset="0"/>
              <a:buChar char="•"/>
            </a:pPr>
            <a:r>
              <a:rPr lang="en-GB" sz="5600" b="1" i="0" dirty="0">
                <a:solidFill>
                  <a:srgbClr val="444444"/>
                </a:solidFill>
                <a:effectLst/>
                <a:latin typeface="Roboto"/>
              </a:rPr>
              <a:t>Vaginal dryness, itching and pain during sexual intercourse</a:t>
            </a:r>
          </a:p>
          <a:p>
            <a:pPr algn="l">
              <a:lnSpc>
                <a:spcPct val="170000"/>
              </a:lnSpc>
              <a:buFont typeface="Arial" panose="020B0604020202020204" pitchFamily="34" charset="0"/>
              <a:buChar char="•"/>
            </a:pPr>
            <a:r>
              <a:rPr lang="en-GB" sz="5600" b="1" i="0" dirty="0">
                <a:solidFill>
                  <a:srgbClr val="444444"/>
                </a:solidFill>
                <a:effectLst/>
                <a:latin typeface="Roboto"/>
              </a:rPr>
              <a:t>Frequent urinary tract infections</a:t>
            </a:r>
          </a:p>
          <a:p>
            <a:pPr algn="l">
              <a:lnSpc>
                <a:spcPct val="170000"/>
              </a:lnSpc>
              <a:buFont typeface="Arial" panose="020B0604020202020204" pitchFamily="34" charset="0"/>
              <a:buChar char="•"/>
            </a:pPr>
            <a:r>
              <a:rPr lang="en-GB" sz="5600" b="1" i="0" dirty="0">
                <a:solidFill>
                  <a:srgbClr val="444444"/>
                </a:solidFill>
                <a:effectLst/>
                <a:latin typeface="Roboto"/>
              </a:rPr>
              <a:t>Mood swings</a:t>
            </a:r>
          </a:p>
          <a:p>
            <a:pPr algn="l">
              <a:lnSpc>
                <a:spcPct val="170000"/>
              </a:lnSpc>
              <a:buFont typeface="Arial" panose="020B0604020202020204" pitchFamily="34" charset="0"/>
              <a:buChar char="•"/>
            </a:pPr>
            <a:r>
              <a:rPr lang="en-GB" sz="5600" b="1" i="0" dirty="0">
                <a:solidFill>
                  <a:srgbClr val="444444"/>
                </a:solidFill>
                <a:effectLst/>
                <a:latin typeface="Roboto"/>
              </a:rPr>
              <a:t>Fatigue</a:t>
            </a:r>
          </a:p>
          <a:p>
            <a:pPr algn="l">
              <a:lnSpc>
                <a:spcPct val="170000"/>
              </a:lnSpc>
              <a:buFont typeface="Arial" panose="020B0604020202020204" pitchFamily="34" charset="0"/>
              <a:buChar char="•"/>
            </a:pPr>
            <a:r>
              <a:rPr lang="en-GB" sz="5600" b="1" i="0" dirty="0">
                <a:solidFill>
                  <a:srgbClr val="444444"/>
                </a:solidFill>
                <a:effectLst/>
                <a:latin typeface="Roboto"/>
              </a:rPr>
              <a:t>Weight gain due to uneven fat distribution </a:t>
            </a:r>
          </a:p>
          <a:p>
            <a:pPr algn="l">
              <a:lnSpc>
                <a:spcPct val="170000"/>
              </a:lnSpc>
              <a:buFont typeface="Arial" panose="020B0604020202020204" pitchFamily="34" charset="0"/>
              <a:buChar char="•"/>
            </a:pPr>
            <a:r>
              <a:rPr lang="en-GB" sz="5600" b="1" dirty="0">
                <a:solidFill>
                  <a:srgbClr val="444444"/>
                </a:solidFill>
                <a:latin typeface="Roboto"/>
              </a:rPr>
              <a:t>Plus 25 others – see list</a:t>
            </a:r>
            <a:endParaRPr lang="en-GB" sz="5600" b="1" i="0" dirty="0">
              <a:solidFill>
                <a:srgbClr val="444444"/>
              </a:solidFill>
              <a:effectLst/>
              <a:latin typeface="Roboto"/>
            </a:endParaRPr>
          </a:p>
          <a:p>
            <a:pPr marL="0" indent="0">
              <a:buNone/>
            </a:pPr>
            <a:endParaRPr lang="en-GB" dirty="0"/>
          </a:p>
        </p:txBody>
      </p:sp>
    </p:spTree>
    <p:extLst>
      <p:ext uri="{BB962C8B-B14F-4D97-AF65-F5344CB8AC3E}">
        <p14:creationId xmlns:p14="http://schemas.microsoft.com/office/powerpoint/2010/main" val="1162118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C68B7-9076-499A-AF55-AFF6E532F7E9}"/>
              </a:ext>
            </a:extLst>
          </p:cNvPr>
          <p:cNvSpPr>
            <a:spLocks noGrp="1"/>
          </p:cNvSpPr>
          <p:nvPr>
            <p:ph type="title"/>
          </p:nvPr>
        </p:nvSpPr>
        <p:spPr/>
        <p:txBody>
          <a:bodyPr/>
          <a:lstStyle/>
          <a:p>
            <a:r>
              <a:rPr lang="en-GB" dirty="0"/>
              <a:t>Menopause complications &amp; causes</a:t>
            </a:r>
          </a:p>
        </p:txBody>
      </p:sp>
      <p:sp>
        <p:nvSpPr>
          <p:cNvPr id="4" name="Content Placeholder 3">
            <a:extLst>
              <a:ext uri="{FF2B5EF4-FFF2-40B4-BE49-F238E27FC236}">
                <a16:creationId xmlns:a16="http://schemas.microsoft.com/office/drawing/2014/main" id="{CC8B6061-F946-47DC-8D0D-085DAB2459F7}"/>
              </a:ext>
            </a:extLst>
          </p:cNvPr>
          <p:cNvSpPr>
            <a:spLocks noGrp="1"/>
          </p:cNvSpPr>
          <p:nvPr>
            <p:ph sz="half" idx="2"/>
          </p:nvPr>
        </p:nvSpPr>
        <p:spPr>
          <a:xfrm>
            <a:off x="5718854" y="2400300"/>
            <a:ext cx="6233660" cy="3804557"/>
          </a:xfrm>
        </p:spPr>
        <p:txBody>
          <a:bodyPr>
            <a:normAutofit fontScale="85000" lnSpcReduction="10000"/>
          </a:bodyPr>
          <a:lstStyle/>
          <a:p>
            <a:pPr marL="0" indent="0" algn="l">
              <a:lnSpc>
                <a:spcPct val="170000"/>
              </a:lnSpc>
              <a:buNone/>
            </a:pPr>
            <a:r>
              <a:rPr lang="en-GB" sz="1400" b="1" i="0" dirty="0">
                <a:solidFill>
                  <a:srgbClr val="444444"/>
                </a:solidFill>
                <a:effectLst/>
                <a:latin typeface="Roboto"/>
              </a:rPr>
              <a:t>Causes:</a:t>
            </a:r>
          </a:p>
          <a:p>
            <a:pPr algn="l">
              <a:lnSpc>
                <a:spcPct val="170000"/>
              </a:lnSpc>
              <a:buFont typeface="Arial" panose="020B0604020202020204" pitchFamily="34" charset="0"/>
              <a:buChar char="•"/>
            </a:pPr>
            <a:r>
              <a:rPr lang="en-GB" sz="1600" b="0" i="0" dirty="0">
                <a:solidFill>
                  <a:srgbClr val="444444"/>
                </a:solidFill>
                <a:effectLst/>
                <a:latin typeface="Roboto"/>
              </a:rPr>
              <a:t>Natural decrease in the production of oestrogen and progesterone, which are the reproductive hormones and regulate menstrual cycles</a:t>
            </a:r>
          </a:p>
          <a:p>
            <a:pPr algn="l">
              <a:lnSpc>
                <a:spcPct val="170000"/>
              </a:lnSpc>
              <a:buFont typeface="Arial" panose="020B0604020202020204" pitchFamily="34" charset="0"/>
              <a:buChar char="•"/>
            </a:pPr>
            <a:r>
              <a:rPr lang="en-GB" sz="1600" b="0" i="0" dirty="0">
                <a:solidFill>
                  <a:srgbClr val="444444"/>
                </a:solidFill>
                <a:effectLst/>
                <a:latin typeface="Roboto"/>
              </a:rPr>
              <a:t>Complete hysterectomy is a procedure when both uterus and ovaries are removed and can cause menopause. This will be done if there are other related problems either in uterus or ovaries. Menopause can be caused due to chemotherapy or radiation therapy in cancer patients</a:t>
            </a:r>
          </a:p>
          <a:p>
            <a:pPr algn="l">
              <a:lnSpc>
                <a:spcPct val="170000"/>
              </a:lnSpc>
              <a:buFont typeface="Arial" panose="020B0604020202020204" pitchFamily="34" charset="0"/>
              <a:buChar char="•"/>
            </a:pPr>
            <a:r>
              <a:rPr lang="en-GB" sz="1600" b="0" i="0" dirty="0">
                <a:solidFill>
                  <a:srgbClr val="444444"/>
                </a:solidFill>
                <a:effectLst/>
                <a:latin typeface="Roboto"/>
              </a:rPr>
              <a:t>Premature menopause or primary ovarian insufficiency -in which ovaries fail to produce normal levels of reproductive hormones</a:t>
            </a:r>
            <a:endParaRPr lang="en-GB" sz="1600" dirty="0"/>
          </a:p>
        </p:txBody>
      </p:sp>
      <p:sp>
        <p:nvSpPr>
          <p:cNvPr id="7" name="Content Placeholder 2">
            <a:extLst>
              <a:ext uri="{FF2B5EF4-FFF2-40B4-BE49-F238E27FC236}">
                <a16:creationId xmlns:a16="http://schemas.microsoft.com/office/drawing/2014/main" id="{C379B781-8959-44F5-9A11-639EF95E0583}"/>
              </a:ext>
            </a:extLst>
          </p:cNvPr>
          <p:cNvSpPr txBox="1">
            <a:spLocks/>
          </p:cNvSpPr>
          <p:nvPr/>
        </p:nvSpPr>
        <p:spPr>
          <a:xfrm>
            <a:off x="890110" y="2564904"/>
            <a:ext cx="4828744" cy="3416301"/>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fontAlgn="ctr">
              <a:lnSpc>
                <a:spcPct val="170000"/>
              </a:lnSpc>
              <a:buFont typeface="Wingdings 3" charset="2"/>
              <a:buNone/>
            </a:pPr>
            <a:r>
              <a:rPr lang="en-GB" dirty="0">
                <a:solidFill>
                  <a:srgbClr val="111111"/>
                </a:solidFill>
                <a:latin typeface="Roboto"/>
              </a:rPr>
              <a:t>Complications</a:t>
            </a:r>
          </a:p>
          <a:p>
            <a:pPr>
              <a:lnSpc>
                <a:spcPct val="170000"/>
              </a:lnSpc>
              <a:buFont typeface="Arial" panose="020B0604020202020204" pitchFamily="34" charset="0"/>
              <a:buChar char="•"/>
            </a:pPr>
            <a:r>
              <a:rPr lang="en-GB" dirty="0">
                <a:solidFill>
                  <a:srgbClr val="444444"/>
                </a:solidFill>
                <a:latin typeface="Roboto"/>
              </a:rPr>
              <a:t>Osteoporosis - the normal decline in bone density could be accelerated during menopause due to hormonal changes and the age</a:t>
            </a:r>
          </a:p>
          <a:p>
            <a:pPr>
              <a:lnSpc>
                <a:spcPct val="170000"/>
              </a:lnSpc>
              <a:buFont typeface="Arial" panose="020B0604020202020204" pitchFamily="34" charset="0"/>
              <a:buChar char="•"/>
            </a:pPr>
            <a:r>
              <a:rPr lang="en-GB" dirty="0">
                <a:solidFill>
                  <a:srgbClr val="444444"/>
                </a:solidFill>
                <a:latin typeface="Roboto"/>
              </a:rPr>
              <a:t>Increases the risk of cardiovascular disease</a:t>
            </a:r>
          </a:p>
          <a:p>
            <a:pPr>
              <a:lnSpc>
                <a:spcPct val="170000"/>
              </a:lnSpc>
              <a:buFont typeface="Arial" panose="020B0604020202020204" pitchFamily="34" charset="0"/>
              <a:buChar char="•"/>
            </a:pPr>
            <a:r>
              <a:rPr lang="en-GB" dirty="0">
                <a:solidFill>
                  <a:srgbClr val="444444"/>
                </a:solidFill>
                <a:latin typeface="Roboto"/>
              </a:rPr>
              <a:t>Urinary Incontinence</a:t>
            </a:r>
          </a:p>
          <a:p>
            <a:pPr marL="0" indent="0">
              <a:buFont typeface="Wingdings 3" charset="2"/>
              <a:buNone/>
            </a:pPr>
            <a:endParaRPr lang="en-GB" dirty="0"/>
          </a:p>
          <a:p>
            <a:pPr marL="0" indent="0">
              <a:buFont typeface="Wingdings 3" charset="2"/>
              <a:buNone/>
            </a:pPr>
            <a:endParaRPr lang="en-GB" dirty="0"/>
          </a:p>
        </p:txBody>
      </p:sp>
    </p:spTree>
    <p:extLst>
      <p:ext uri="{BB962C8B-B14F-4D97-AF65-F5344CB8AC3E}">
        <p14:creationId xmlns:p14="http://schemas.microsoft.com/office/powerpoint/2010/main" val="764076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1FD1C-28E0-4091-8084-4C96B8AB3CE5}"/>
              </a:ext>
            </a:extLst>
          </p:cNvPr>
          <p:cNvSpPr>
            <a:spLocks noGrp="1"/>
          </p:cNvSpPr>
          <p:nvPr>
            <p:ph type="title"/>
          </p:nvPr>
        </p:nvSpPr>
        <p:spPr/>
        <p:txBody>
          <a:bodyPr/>
          <a:lstStyle/>
          <a:p>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On average, most symptoms last around 4 years from your last period. </a:t>
            </a:r>
            <a:b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However, around 1 in every 10 women experience them for up to 12 years.</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Text Placeholder 2">
            <a:extLst>
              <a:ext uri="{FF2B5EF4-FFF2-40B4-BE49-F238E27FC236}">
                <a16:creationId xmlns:a16="http://schemas.microsoft.com/office/drawing/2014/main" id="{B08084BE-8B37-44B0-AD5A-2B3744AD516A}"/>
              </a:ext>
            </a:extLst>
          </p:cNvPr>
          <p:cNvSpPr>
            <a:spLocks noGrp="1"/>
          </p:cNvSpPr>
          <p:nvPr>
            <p:ph type="body" sz="half" idx="13"/>
          </p:nvPr>
        </p:nvSpPr>
        <p:spPr/>
        <p:txBody>
          <a:bodyPr>
            <a:normAutofit lnSpcReduction="10000"/>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Source: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Menopause - Symptoms - NHS (www.nhs.uk)</a:t>
            </a:r>
            <a:endParaRPr lang="en-GB" dirty="0"/>
          </a:p>
        </p:txBody>
      </p:sp>
      <p:sp>
        <p:nvSpPr>
          <p:cNvPr id="4" name="Text Placeholder 3">
            <a:extLst>
              <a:ext uri="{FF2B5EF4-FFF2-40B4-BE49-F238E27FC236}">
                <a16:creationId xmlns:a16="http://schemas.microsoft.com/office/drawing/2014/main" id="{33955E28-CCA2-44A3-A514-0AE35BD34214}"/>
              </a:ext>
            </a:extLst>
          </p:cNvPr>
          <p:cNvSpPr>
            <a:spLocks noGrp="1"/>
          </p:cNvSpPr>
          <p:nvPr>
            <p:ph type="body" sz="half" idx="2"/>
          </p:nvPr>
        </p:nvSpPr>
        <p:spPr>
          <a:xfrm>
            <a:off x="1392462" y="5014393"/>
            <a:ext cx="8825659" cy="1012664"/>
          </a:xfrm>
        </p:spPr>
        <p:txBody>
          <a:bodyPr>
            <a:normAutofit fontScale="92500" lnSpcReduction="10000"/>
          </a:bodyPr>
          <a:lstStyle/>
          <a:p>
            <a:pPr algn="ctr"/>
            <a:r>
              <a:rPr lang="en-GB" sz="3600" b="1" dirty="0">
                <a:effectLst/>
                <a:latin typeface="Times New Roman" panose="02020603050405020304" pitchFamily="18" charset="0"/>
                <a:ea typeface="Times New Roman" panose="02020603050405020304" pitchFamily="18" charset="0"/>
                <a:cs typeface="Times New Roman" panose="02020603050405020304" pitchFamily="18" charset="0"/>
              </a:rPr>
              <a:t>These can have a significant impact on daily life for some women.</a:t>
            </a:r>
            <a:endParaRPr lang="en-GB" sz="36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724973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6C2BA-424D-413C-BAEB-E1F6BB5B6C07}"/>
              </a:ext>
            </a:extLst>
          </p:cNvPr>
          <p:cNvSpPr>
            <a:spLocks noGrp="1"/>
          </p:cNvSpPr>
          <p:nvPr>
            <p:ph type="title"/>
          </p:nvPr>
        </p:nvSpPr>
        <p:spPr/>
        <p:txBody>
          <a:bodyPr/>
          <a:lstStyle/>
          <a:p>
            <a:r>
              <a:rPr lang="en-GB" dirty="0"/>
              <a:t>Warm up</a:t>
            </a:r>
          </a:p>
        </p:txBody>
      </p:sp>
      <p:pic>
        <p:nvPicPr>
          <p:cNvPr id="5" name="Content Placeholder 4" descr="Sea of hands in the middle">
            <a:extLst>
              <a:ext uri="{FF2B5EF4-FFF2-40B4-BE49-F238E27FC236}">
                <a16:creationId xmlns:a16="http://schemas.microsoft.com/office/drawing/2014/main" id="{DE900386-21C0-4F8B-894C-6671DB49D2E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05537" y="1928813"/>
            <a:ext cx="6380925" cy="4252912"/>
          </a:xfrm>
        </p:spPr>
      </p:pic>
    </p:spTree>
    <p:extLst>
      <p:ext uri="{BB962C8B-B14F-4D97-AF65-F5344CB8AC3E}">
        <p14:creationId xmlns:p14="http://schemas.microsoft.com/office/powerpoint/2010/main" val="728158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C4E13-95AE-4854-9AB7-8D56F4EC0773}"/>
              </a:ext>
            </a:extLst>
          </p:cNvPr>
          <p:cNvSpPr>
            <a:spLocks noGrp="1"/>
          </p:cNvSpPr>
          <p:nvPr>
            <p:ph type="title"/>
          </p:nvPr>
        </p:nvSpPr>
        <p:spPr/>
        <p:txBody>
          <a:bodyPr/>
          <a:lstStyle/>
          <a:p>
            <a:r>
              <a:rPr lang="en-GB" dirty="0"/>
              <a:t>Creating a Pantoum</a:t>
            </a:r>
          </a:p>
        </p:txBody>
      </p:sp>
      <p:sp>
        <p:nvSpPr>
          <p:cNvPr id="3" name="Content Placeholder 2">
            <a:extLst>
              <a:ext uri="{FF2B5EF4-FFF2-40B4-BE49-F238E27FC236}">
                <a16:creationId xmlns:a16="http://schemas.microsoft.com/office/drawing/2014/main" id="{300ECC1B-0479-4689-93AC-FD4426524F11}"/>
              </a:ext>
            </a:extLst>
          </p:cNvPr>
          <p:cNvSpPr>
            <a:spLocks noGrp="1"/>
          </p:cNvSpPr>
          <p:nvPr>
            <p:ph idx="1"/>
          </p:nvPr>
        </p:nvSpPr>
        <p:spPr/>
        <p:txBody>
          <a:bodyPr/>
          <a:lstStyle/>
          <a:p>
            <a:r>
              <a:rPr lang="en-GB" dirty="0"/>
              <a:t>Write out your phrases as 4 verses, using this pattern for the lines</a:t>
            </a:r>
          </a:p>
          <a:p>
            <a:r>
              <a:rPr lang="en-GB" dirty="0"/>
              <a:t>1234</a:t>
            </a:r>
          </a:p>
          <a:p>
            <a:r>
              <a:rPr lang="en-GB" dirty="0"/>
              <a:t>2546</a:t>
            </a:r>
          </a:p>
          <a:p>
            <a:r>
              <a:rPr lang="en-GB" dirty="0"/>
              <a:t>5768</a:t>
            </a:r>
          </a:p>
          <a:p>
            <a:r>
              <a:rPr lang="en-GB" dirty="0"/>
              <a:t>7381</a:t>
            </a:r>
          </a:p>
        </p:txBody>
      </p:sp>
      <p:sp>
        <p:nvSpPr>
          <p:cNvPr id="4" name="Text Placeholder 3">
            <a:extLst>
              <a:ext uri="{FF2B5EF4-FFF2-40B4-BE49-F238E27FC236}">
                <a16:creationId xmlns:a16="http://schemas.microsoft.com/office/drawing/2014/main" id="{69EC8E8A-28AF-453A-B46A-0C0E82D72402}"/>
              </a:ext>
            </a:extLst>
          </p:cNvPr>
          <p:cNvSpPr>
            <a:spLocks noGrp="1"/>
          </p:cNvSpPr>
          <p:nvPr>
            <p:ph type="body" sz="half" idx="2"/>
          </p:nvPr>
        </p:nvSpPr>
        <p:spPr/>
        <p:txBody>
          <a:bodyPr/>
          <a:lstStyle/>
          <a:p>
            <a:r>
              <a:rPr lang="en-GB" dirty="0"/>
              <a:t>Select 8 words or phrases  in total from your 3 lists:</a:t>
            </a:r>
          </a:p>
          <a:p>
            <a:r>
              <a:rPr lang="en-GB" dirty="0"/>
              <a:t>What does menopause mean</a:t>
            </a:r>
          </a:p>
          <a:p>
            <a:r>
              <a:rPr lang="en-GB" dirty="0"/>
              <a:t>What are the colours and sounds of menopause</a:t>
            </a:r>
          </a:p>
          <a:p>
            <a:r>
              <a:rPr lang="en-GB" dirty="0"/>
              <a:t>Who does it affect</a:t>
            </a:r>
          </a:p>
          <a:p>
            <a:endParaRPr lang="en-GB" dirty="0"/>
          </a:p>
          <a:p>
            <a:r>
              <a:rPr lang="en-GB" dirty="0"/>
              <a:t>Number them 1 - 8</a:t>
            </a:r>
          </a:p>
          <a:p>
            <a:endParaRPr lang="en-GB" dirty="0"/>
          </a:p>
        </p:txBody>
      </p:sp>
    </p:spTree>
    <p:extLst>
      <p:ext uri="{BB962C8B-B14F-4D97-AF65-F5344CB8AC3E}">
        <p14:creationId xmlns:p14="http://schemas.microsoft.com/office/powerpoint/2010/main" val="2415703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CA840-FBA2-4A6D-B17F-CCBEE712C0C4}"/>
              </a:ext>
            </a:extLst>
          </p:cNvPr>
          <p:cNvSpPr>
            <a:spLocks noGrp="1"/>
          </p:cNvSpPr>
          <p:nvPr>
            <p:ph type="title"/>
          </p:nvPr>
        </p:nvSpPr>
        <p:spPr/>
        <p:txBody>
          <a:bodyPr/>
          <a:lstStyle/>
          <a:p>
            <a:r>
              <a:rPr lang="en-GB" dirty="0"/>
              <a:t>Sharing</a:t>
            </a:r>
          </a:p>
        </p:txBody>
      </p:sp>
      <p:sp>
        <p:nvSpPr>
          <p:cNvPr id="3" name="Content Placeholder 2">
            <a:extLst>
              <a:ext uri="{FF2B5EF4-FFF2-40B4-BE49-F238E27FC236}">
                <a16:creationId xmlns:a16="http://schemas.microsoft.com/office/drawing/2014/main" id="{123139E9-B9A6-446A-9DBA-32A3B7CF9BC6}"/>
              </a:ext>
            </a:extLst>
          </p:cNvPr>
          <p:cNvSpPr>
            <a:spLocks noGrp="1"/>
          </p:cNvSpPr>
          <p:nvPr>
            <p:ph idx="1"/>
          </p:nvPr>
        </p:nvSpPr>
        <p:spPr/>
        <p:txBody>
          <a:bodyPr/>
          <a:lstStyle/>
          <a:p>
            <a:pPr marL="0" indent="0">
              <a:buNone/>
            </a:pPr>
            <a:r>
              <a:rPr lang="en-GB" dirty="0"/>
              <a:t>I hope you enjoyed creating your own Perception of Menopause pantoum</a:t>
            </a:r>
          </a:p>
          <a:p>
            <a:pPr marL="0" indent="0">
              <a:buNone/>
            </a:pPr>
            <a:endParaRPr lang="en-GB" dirty="0"/>
          </a:p>
          <a:p>
            <a:pPr marL="0" indent="0">
              <a:buNone/>
            </a:pPr>
            <a:r>
              <a:rPr lang="en-GB" dirty="0"/>
              <a:t>You may find a phrase or emotion to add to your knicker project</a:t>
            </a:r>
          </a:p>
          <a:p>
            <a:pPr marL="0" indent="0">
              <a:buNone/>
            </a:pPr>
            <a:endParaRPr lang="en-GB" dirty="0"/>
          </a:p>
          <a:p>
            <a:pPr marL="0" indent="0">
              <a:buNone/>
            </a:pPr>
            <a:r>
              <a:rPr lang="en-GB" dirty="0"/>
              <a:t>Join me for my talk and open discussion on Lived Experience of Perimenopause with </a:t>
            </a:r>
            <a:r>
              <a:rPr lang="en-GB" dirty="0" err="1"/>
              <a:t>Wombenhood</a:t>
            </a:r>
            <a:r>
              <a:rPr lang="en-GB" dirty="0"/>
              <a:t> on Tuesday 16</a:t>
            </a:r>
            <a:r>
              <a:rPr lang="en-GB" baseline="30000" dirty="0"/>
              <a:t>th</a:t>
            </a:r>
            <a:r>
              <a:rPr lang="en-GB" dirty="0"/>
              <a:t> March</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4158984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51224-52A6-43AD-9084-6898EA926530}"/>
              </a:ext>
            </a:extLst>
          </p:cNvPr>
          <p:cNvSpPr>
            <a:spLocks noGrp="1"/>
          </p:cNvSpPr>
          <p:nvPr>
            <p:ph type="ctrTitle"/>
          </p:nvPr>
        </p:nvSpPr>
        <p:spPr/>
        <p:txBody>
          <a:bodyPr/>
          <a:lstStyle/>
          <a:p>
            <a:r>
              <a:rPr lang="en-GB" dirty="0"/>
              <a:t>Menopause – Common Perceptions Workshop</a:t>
            </a:r>
          </a:p>
        </p:txBody>
      </p:sp>
      <p:sp>
        <p:nvSpPr>
          <p:cNvPr id="3" name="Subtitle 2">
            <a:extLst>
              <a:ext uri="{FF2B5EF4-FFF2-40B4-BE49-F238E27FC236}">
                <a16:creationId xmlns:a16="http://schemas.microsoft.com/office/drawing/2014/main" id="{C12024A6-335E-4284-9193-225D98E93CF4}"/>
              </a:ext>
            </a:extLst>
          </p:cNvPr>
          <p:cNvSpPr>
            <a:spLocks noGrp="1"/>
          </p:cNvSpPr>
          <p:nvPr>
            <p:ph type="subTitle" idx="1"/>
          </p:nvPr>
        </p:nvSpPr>
        <p:spPr/>
        <p:txBody>
          <a:bodyPr>
            <a:normAutofit/>
          </a:bodyPr>
          <a:lstStyle/>
          <a:p>
            <a:r>
              <a:rPr lang="en-GB" dirty="0"/>
              <a:t>Lytisha Tunbridge</a:t>
            </a:r>
          </a:p>
          <a:p>
            <a:r>
              <a:rPr lang="en-GB" dirty="0">
                <a:hlinkClick r:id="rId2"/>
              </a:rPr>
              <a:t>www.Lytishapoet.co.uk</a:t>
            </a:r>
            <a:r>
              <a:rPr lang="en-GB" dirty="0"/>
              <a:t>  </a:t>
            </a:r>
          </a:p>
        </p:txBody>
      </p:sp>
    </p:spTree>
    <p:extLst>
      <p:ext uri="{BB962C8B-B14F-4D97-AF65-F5344CB8AC3E}">
        <p14:creationId xmlns:p14="http://schemas.microsoft.com/office/powerpoint/2010/main" val="1346298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104000"/>
                <a:satMod val="128000"/>
                <a:lumMod val="104000"/>
              </a:schemeClr>
            </a:gs>
            <a:gs pos="100000">
              <a:schemeClr val="bg2">
                <a:shade val="76000"/>
                <a:hueMod val="89000"/>
                <a:satMod val="164000"/>
                <a:lumMod val="68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a:extLst>
              <a:ext uri="{FF2B5EF4-FFF2-40B4-BE49-F238E27FC236}">
                <a16:creationId xmlns:a16="http://schemas.microsoft.com/office/drawing/2014/main" id="{D077DCE1-69C6-4DB9-A147-9FB9011B98C9}"/>
              </a:ext>
            </a:extLst>
          </p:cNvPr>
          <p:cNvSpPr>
            <a:spLocks noGrp="1"/>
          </p:cNvSpPr>
          <p:nvPr>
            <p:ph type="title"/>
          </p:nvPr>
        </p:nvSpPr>
        <p:spPr>
          <a:xfrm>
            <a:off x="1683171" y="838200"/>
            <a:ext cx="8825659" cy="977902"/>
          </a:xfrm>
        </p:spPr>
        <p:txBody>
          <a:bodyPr>
            <a:normAutofit fontScale="90000"/>
          </a:bodyPr>
          <a:lstStyle/>
          <a:p>
            <a:pPr algn="ctr"/>
            <a:r>
              <a:rPr lang="en-GB" sz="3300" dirty="0">
                <a:solidFill>
                  <a:srgbClr val="EBEBEB"/>
                </a:solidFill>
              </a:rPr>
              <a:t>What comes to mind when you think menopause?</a:t>
            </a:r>
          </a:p>
        </p:txBody>
      </p:sp>
      <p:sp>
        <p:nvSpPr>
          <p:cNvPr id="4" name="TextBox 3">
            <a:extLst>
              <a:ext uri="{FF2B5EF4-FFF2-40B4-BE49-F238E27FC236}">
                <a16:creationId xmlns:a16="http://schemas.microsoft.com/office/drawing/2014/main" id="{768316F8-98AB-431A-AB2C-A5F37DDFE17E}"/>
              </a:ext>
            </a:extLst>
          </p:cNvPr>
          <p:cNvSpPr txBox="1"/>
          <p:nvPr/>
        </p:nvSpPr>
        <p:spPr>
          <a:xfrm>
            <a:off x="3639237" y="2964229"/>
            <a:ext cx="5205271" cy="923330"/>
          </a:xfrm>
          <a:prstGeom prst="rect">
            <a:avLst/>
          </a:prstGeom>
          <a:noFill/>
        </p:spPr>
        <p:txBody>
          <a:bodyPr wrap="none" rtlCol="0">
            <a:spAutoFit/>
          </a:bodyPr>
          <a:lstStyle/>
          <a:p>
            <a:r>
              <a:rPr lang="en-GB" dirty="0">
                <a:solidFill>
                  <a:schemeClr val="bg1"/>
                </a:solidFill>
              </a:rPr>
              <a:t>Free Write – 3 minutes</a:t>
            </a:r>
          </a:p>
          <a:p>
            <a:r>
              <a:rPr lang="en-GB" dirty="0">
                <a:solidFill>
                  <a:schemeClr val="bg1"/>
                </a:solidFill>
              </a:rPr>
              <a:t>Write everything that comes to mind</a:t>
            </a:r>
          </a:p>
          <a:p>
            <a:r>
              <a:rPr lang="en-GB" dirty="0">
                <a:solidFill>
                  <a:schemeClr val="bg1"/>
                </a:solidFill>
              </a:rPr>
              <a:t>No right or wrong – just keep the pen moving</a:t>
            </a:r>
          </a:p>
        </p:txBody>
      </p:sp>
    </p:spTree>
    <p:extLst>
      <p:ext uri="{BB962C8B-B14F-4D97-AF65-F5344CB8AC3E}">
        <p14:creationId xmlns:p14="http://schemas.microsoft.com/office/powerpoint/2010/main" val="278240020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104000"/>
                <a:satMod val="128000"/>
                <a:lumMod val="104000"/>
              </a:schemeClr>
            </a:gs>
            <a:gs pos="100000">
              <a:schemeClr val="bg2">
                <a:shade val="76000"/>
                <a:hueMod val="89000"/>
                <a:satMod val="164000"/>
                <a:lumMod val="68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a:extLst>
              <a:ext uri="{FF2B5EF4-FFF2-40B4-BE49-F238E27FC236}">
                <a16:creationId xmlns:a16="http://schemas.microsoft.com/office/drawing/2014/main" id="{D077DCE1-69C6-4DB9-A147-9FB9011B98C9}"/>
              </a:ext>
            </a:extLst>
          </p:cNvPr>
          <p:cNvSpPr>
            <a:spLocks noGrp="1"/>
          </p:cNvSpPr>
          <p:nvPr>
            <p:ph type="title"/>
          </p:nvPr>
        </p:nvSpPr>
        <p:spPr>
          <a:xfrm>
            <a:off x="1683171" y="838200"/>
            <a:ext cx="8825659" cy="977902"/>
          </a:xfrm>
        </p:spPr>
        <p:txBody>
          <a:bodyPr>
            <a:normAutofit fontScale="90000"/>
          </a:bodyPr>
          <a:lstStyle/>
          <a:p>
            <a:pPr algn="ctr"/>
            <a:r>
              <a:rPr lang="en-GB" sz="3300" dirty="0">
                <a:solidFill>
                  <a:srgbClr val="EBEBEB"/>
                </a:solidFill>
              </a:rPr>
              <a:t>What colours, smells and sounds come to mind with menopause?</a:t>
            </a:r>
          </a:p>
        </p:txBody>
      </p:sp>
    </p:spTree>
    <p:extLst>
      <p:ext uri="{BB962C8B-B14F-4D97-AF65-F5344CB8AC3E}">
        <p14:creationId xmlns:p14="http://schemas.microsoft.com/office/powerpoint/2010/main" val="287855509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104000"/>
                <a:satMod val="128000"/>
                <a:lumMod val="104000"/>
              </a:schemeClr>
            </a:gs>
            <a:gs pos="100000">
              <a:schemeClr val="bg2">
                <a:shade val="76000"/>
                <a:hueMod val="89000"/>
                <a:satMod val="164000"/>
                <a:lumMod val="68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a:extLst>
              <a:ext uri="{FF2B5EF4-FFF2-40B4-BE49-F238E27FC236}">
                <a16:creationId xmlns:a16="http://schemas.microsoft.com/office/drawing/2014/main" id="{D077DCE1-69C6-4DB9-A147-9FB9011B98C9}"/>
              </a:ext>
            </a:extLst>
          </p:cNvPr>
          <p:cNvSpPr>
            <a:spLocks noGrp="1"/>
          </p:cNvSpPr>
          <p:nvPr>
            <p:ph type="title"/>
          </p:nvPr>
        </p:nvSpPr>
        <p:spPr>
          <a:xfrm>
            <a:off x="1683171" y="838200"/>
            <a:ext cx="8825659" cy="977902"/>
          </a:xfrm>
        </p:spPr>
        <p:txBody>
          <a:bodyPr>
            <a:normAutofit/>
          </a:bodyPr>
          <a:lstStyle/>
          <a:p>
            <a:pPr algn="ctr"/>
            <a:r>
              <a:rPr lang="en-GB" sz="3300" dirty="0">
                <a:solidFill>
                  <a:srgbClr val="EBEBEB"/>
                </a:solidFill>
              </a:rPr>
              <a:t>Who does menopause affect?</a:t>
            </a:r>
          </a:p>
        </p:txBody>
      </p:sp>
    </p:spTree>
    <p:extLst>
      <p:ext uri="{BB962C8B-B14F-4D97-AF65-F5344CB8AC3E}">
        <p14:creationId xmlns:p14="http://schemas.microsoft.com/office/powerpoint/2010/main" val="60342066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82CB8-970B-4CC4-83AD-3A96350F80E5}"/>
              </a:ext>
            </a:extLst>
          </p:cNvPr>
          <p:cNvSpPr>
            <a:spLocks noGrp="1"/>
          </p:cNvSpPr>
          <p:nvPr>
            <p:ph type="title"/>
          </p:nvPr>
        </p:nvSpPr>
        <p:spPr/>
        <p:txBody>
          <a:bodyPr/>
          <a:lstStyle/>
          <a:p>
            <a:r>
              <a:rPr lang="en-GB" dirty="0"/>
              <a:t>Menopause to Madhouse</a:t>
            </a:r>
          </a:p>
        </p:txBody>
      </p:sp>
      <p:sp>
        <p:nvSpPr>
          <p:cNvPr id="3" name="Content Placeholder 2">
            <a:extLst>
              <a:ext uri="{FF2B5EF4-FFF2-40B4-BE49-F238E27FC236}">
                <a16:creationId xmlns:a16="http://schemas.microsoft.com/office/drawing/2014/main" id="{F50B0A1F-693E-4AF2-B797-D709FC548B3B}"/>
              </a:ext>
            </a:extLst>
          </p:cNvPr>
          <p:cNvSpPr>
            <a:spLocks noGrp="1"/>
          </p:cNvSpPr>
          <p:nvPr>
            <p:ph idx="1"/>
          </p:nvPr>
        </p:nvSpPr>
        <p:spPr>
          <a:xfrm>
            <a:off x="1715293" y="2717800"/>
            <a:ext cx="8761413" cy="3416300"/>
          </a:xfrm>
        </p:spPr>
        <p:txBody>
          <a:bodyPr>
            <a:normAutofit fontScale="92500" lnSpcReduction="10000"/>
          </a:bodyPr>
          <a:lstStyle/>
          <a:p>
            <a:pPr marL="0" indent="0">
              <a:lnSpc>
                <a:spcPct val="107000"/>
              </a:lnSpc>
              <a:spcAft>
                <a:spcPts val="1200"/>
              </a:spcAft>
              <a:buNone/>
            </a:pPr>
            <a:r>
              <a:rPr lang="en-GB" sz="2400"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Victorians were deeply suspicious of women's reproductive health.</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1200"/>
              </a:spcAft>
              <a:buNone/>
            </a:pPr>
            <a:r>
              <a:rPr lang="en-GB" sz="2400"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They thought there was a direct link between the womb and the brain which predisposed women to insanity, particularly during menopause.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1200"/>
              </a:spcAft>
              <a:buNone/>
            </a:pPr>
            <a:r>
              <a:rPr lang="en-GB" sz="2400"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remedy, they concluded, was straightforward: such women should be locked up</a:t>
            </a:r>
            <a:r>
              <a:rPr lang="en-GB" sz="1800"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pPr marL="0" indent="0">
              <a:lnSpc>
                <a:spcPct val="107000"/>
              </a:lnSpc>
              <a:spcAft>
                <a:spcPts val="1200"/>
              </a:spcAft>
              <a:buNone/>
            </a:pPr>
            <a:r>
              <a:rPr lang="en-GB"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(Source: The Mad </a:t>
            </a:r>
            <a:r>
              <a:rPr lang="en-GB" spc="-1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Mad</a:t>
            </a:r>
            <a:r>
              <a:rPr lang="en-GB"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 Menopause / Daily Mail)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267159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104000"/>
                <a:satMod val="128000"/>
                <a:lumMod val="104000"/>
              </a:schemeClr>
            </a:gs>
            <a:gs pos="100000">
              <a:schemeClr val="bg2">
                <a:shade val="76000"/>
                <a:hueMod val="89000"/>
                <a:satMod val="164000"/>
                <a:lumMod val="68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a:extLst>
              <a:ext uri="{FF2B5EF4-FFF2-40B4-BE49-F238E27FC236}">
                <a16:creationId xmlns:a16="http://schemas.microsoft.com/office/drawing/2014/main" id="{D077DCE1-69C6-4DB9-A147-9FB9011B98C9}"/>
              </a:ext>
            </a:extLst>
          </p:cNvPr>
          <p:cNvSpPr>
            <a:spLocks noGrp="1"/>
          </p:cNvSpPr>
          <p:nvPr>
            <p:ph type="title"/>
          </p:nvPr>
        </p:nvSpPr>
        <p:spPr>
          <a:xfrm>
            <a:off x="1683171" y="838200"/>
            <a:ext cx="8825659" cy="977902"/>
          </a:xfrm>
        </p:spPr>
        <p:txBody>
          <a:bodyPr>
            <a:normAutofit/>
          </a:bodyPr>
          <a:lstStyle/>
          <a:p>
            <a:pPr algn="ctr"/>
            <a:r>
              <a:rPr lang="en-GB" sz="3300" dirty="0">
                <a:solidFill>
                  <a:srgbClr val="EBEBEB"/>
                </a:solidFill>
              </a:rPr>
              <a:t>The definition of menopause?</a:t>
            </a:r>
          </a:p>
        </p:txBody>
      </p:sp>
      <p:sp>
        <p:nvSpPr>
          <p:cNvPr id="3" name="Content Placeholder 2">
            <a:extLst>
              <a:ext uri="{FF2B5EF4-FFF2-40B4-BE49-F238E27FC236}">
                <a16:creationId xmlns:a16="http://schemas.microsoft.com/office/drawing/2014/main" id="{489617CB-A38D-4F33-9AF9-A4C11B2FE9D4}"/>
              </a:ext>
            </a:extLst>
          </p:cNvPr>
          <p:cNvSpPr>
            <a:spLocks noGrp="1"/>
          </p:cNvSpPr>
          <p:nvPr>
            <p:ph idx="1"/>
          </p:nvPr>
        </p:nvSpPr>
        <p:spPr>
          <a:xfrm>
            <a:off x="1104901" y="2757942"/>
            <a:ext cx="9998528" cy="3261857"/>
          </a:xfrm>
        </p:spPr>
        <p:txBody>
          <a:bodyPr>
            <a:normAutofit/>
          </a:bodyPr>
          <a:lstStyle/>
          <a:p>
            <a:r>
              <a:rPr lang="en-GB" sz="3200" b="1" i="0" dirty="0">
                <a:solidFill>
                  <a:srgbClr val="404040"/>
                </a:solidFill>
                <a:effectLst/>
                <a:latin typeface="Frutiger W01"/>
              </a:rPr>
              <a:t>The menopause is when a woman stops having</a:t>
            </a:r>
            <a:r>
              <a:rPr lang="en-GB" sz="3200" b="0" i="0" dirty="0">
                <a:solidFill>
                  <a:srgbClr val="404040"/>
                </a:solidFill>
                <a:effectLst/>
                <a:latin typeface="Frutiger W01"/>
              </a:rPr>
              <a:t> </a:t>
            </a:r>
            <a:r>
              <a:rPr lang="en-GB" sz="3200" b="1" i="0" dirty="0">
                <a:solidFill>
                  <a:srgbClr val="404040"/>
                </a:solidFill>
                <a:effectLst/>
                <a:latin typeface="Frutiger W01"/>
                <a:hlinkClick r:id="rId2">
                  <a:extLst>
                    <a:ext uri="{A12FA001-AC4F-418D-AE19-62706E023703}">
                      <ahyp:hlinkClr xmlns:ahyp="http://schemas.microsoft.com/office/drawing/2018/hyperlinkcolor" val="tx"/>
                    </a:ext>
                  </a:extLst>
                </a:hlinkClick>
              </a:rPr>
              <a:t>periods</a:t>
            </a:r>
            <a:r>
              <a:rPr lang="en-GB" sz="3200" b="1" i="0" dirty="0">
                <a:solidFill>
                  <a:srgbClr val="404040"/>
                </a:solidFill>
                <a:effectLst/>
                <a:latin typeface="Frutiger W01"/>
              </a:rPr>
              <a:t> </a:t>
            </a:r>
          </a:p>
          <a:p>
            <a:r>
              <a:rPr lang="en-GB" sz="3200" b="1" i="0" dirty="0">
                <a:solidFill>
                  <a:srgbClr val="404040"/>
                </a:solidFill>
                <a:effectLst/>
                <a:latin typeface="Frutiger W01"/>
              </a:rPr>
              <a:t>and is no longer able to get pregnant naturally</a:t>
            </a:r>
          </a:p>
          <a:p>
            <a:endParaRPr lang="en-GB" sz="3200" b="1" dirty="0">
              <a:solidFill>
                <a:srgbClr val="404040"/>
              </a:solidFill>
              <a:latin typeface="Frutiger W01"/>
            </a:endParaRPr>
          </a:p>
          <a:p>
            <a:r>
              <a:rPr lang="en-GB" sz="3200" b="1" dirty="0">
                <a:solidFill>
                  <a:srgbClr val="404040"/>
                </a:solidFill>
                <a:latin typeface="Frutiger W01"/>
              </a:rPr>
              <a:t>Medically this is defined as when you have no periods for 12 months</a:t>
            </a:r>
            <a:endParaRPr lang="en-GB" sz="3200" dirty="0">
              <a:solidFill>
                <a:srgbClr val="404040"/>
              </a:solidFill>
            </a:endParaRPr>
          </a:p>
        </p:txBody>
      </p:sp>
    </p:spTree>
    <p:extLst>
      <p:ext uri="{BB962C8B-B14F-4D97-AF65-F5344CB8AC3E}">
        <p14:creationId xmlns:p14="http://schemas.microsoft.com/office/powerpoint/2010/main" val="368636062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2" name="Group 191">
            <a:extLst>
              <a:ext uri="{FF2B5EF4-FFF2-40B4-BE49-F238E27FC236}">
                <a16:creationId xmlns:a16="http://schemas.microsoft.com/office/drawing/2014/main" id="{8DCF6162-C90D-43BF-B7E4-A7B29A1619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93" name="Rectangle 192">
              <a:extLst>
                <a:ext uri="{FF2B5EF4-FFF2-40B4-BE49-F238E27FC236}">
                  <a16:creationId xmlns:a16="http://schemas.microsoft.com/office/drawing/2014/main" id="{A6895F9A-4951-41A7-988E-E4426D51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4" name="Oval 193">
              <a:extLst>
                <a:ext uri="{FF2B5EF4-FFF2-40B4-BE49-F238E27FC236}">
                  <a16:creationId xmlns:a16="http://schemas.microsoft.com/office/drawing/2014/main" id="{973CCBF7-E635-45F0-9262-B1378FECE0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5" name="Oval 194">
              <a:extLst>
                <a:ext uri="{FF2B5EF4-FFF2-40B4-BE49-F238E27FC236}">
                  <a16:creationId xmlns:a16="http://schemas.microsoft.com/office/drawing/2014/main" id="{A95F2453-17DE-4864-ADA2-6D234F95C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6" name="Oval 195">
              <a:extLst>
                <a:ext uri="{FF2B5EF4-FFF2-40B4-BE49-F238E27FC236}">
                  <a16:creationId xmlns:a16="http://schemas.microsoft.com/office/drawing/2014/main" id="{044DD539-16E2-48D1-9557-24281434B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7" name="Oval 196">
              <a:extLst>
                <a:ext uri="{FF2B5EF4-FFF2-40B4-BE49-F238E27FC236}">
                  <a16:creationId xmlns:a16="http://schemas.microsoft.com/office/drawing/2014/main" id="{025EA950-BF18-4722-B2FD-04D357983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8" name="Oval 197">
              <a:extLst>
                <a:ext uri="{FF2B5EF4-FFF2-40B4-BE49-F238E27FC236}">
                  <a16:creationId xmlns:a16="http://schemas.microsoft.com/office/drawing/2014/main" id="{7E71AB5E-77FB-4315-8B22-845D24C70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9" name="Oval 198">
              <a:extLst>
                <a:ext uri="{FF2B5EF4-FFF2-40B4-BE49-F238E27FC236}">
                  <a16:creationId xmlns:a16="http://schemas.microsoft.com/office/drawing/2014/main" id="{27ED4165-1756-4A80-90B1-FFF8AD7F2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0" name="Freeform 5">
              <a:extLst>
                <a:ext uri="{FF2B5EF4-FFF2-40B4-BE49-F238E27FC236}">
                  <a16:creationId xmlns:a16="http://schemas.microsoft.com/office/drawing/2014/main" id="{0C1FF9ED-0EB6-4CEF-83F7-B579129778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1" name="Rectangle 200">
            <a:extLst>
              <a:ext uri="{FF2B5EF4-FFF2-40B4-BE49-F238E27FC236}">
                <a16:creationId xmlns:a16="http://schemas.microsoft.com/office/drawing/2014/main" id="{3F4860A4-6A75-4E92-905D-FA03EEDB8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DB68264-E621-456C-A2DC-3FD6DB7492DA}"/>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5400" b="0" i="0" kern="1200" dirty="0">
                <a:solidFill>
                  <a:schemeClr val="bg2"/>
                </a:solidFill>
                <a:latin typeface="+mj-lt"/>
                <a:ea typeface="+mj-ea"/>
                <a:cs typeface="+mj-cs"/>
              </a:rPr>
              <a:t>The Uneven Cycle</a:t>
            </a:r>
          </a:p>
        </p:txBody>
      </p:sp>
      <p:grpSp>
        <p:nvGrpSpPr>
          <p:cNvPr id="202" name="Group 201">
            <a:extLst>
              <a:ext uri="{FF2B5EF4-FFF2-40B4-BE49-F238E27FC236}">
                <a16:creationId xmlns:a16="http://schemas.microsoft.com/office/drawing/2014/main" id="{1BCDA284-4169-467B-80C1-BBDF26B20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03" name="Rectangle 202">
              <a:extLst>
                <a:ext uri="{FF2B5EF4-FFF2-40B4-BE49-F238E27FC236}">
                  <a16:creationId xmlns:a16="http://schemas.microsoft.com/office/drawing/2014/main" id="{CD5268F1-2FCC-42C8-B308-9F8744796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4" name="Freeform 5">
              <a:extLst>
                <a:ext uri="{FF2B5EF4-FFF2-40B4-BE49-F238E27FC236}">
                  <a16:creationId xmlns:a16="http://schemas.microsoft.com/office/drawing/2014/main" id="{71C38273-377C-4D45-98FA-F4BAFBCA8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5" name="Freeform 5">
              <a:extLst>
                <a:ext uri="{FF2B5EF4-FFF2-40B4-BE49-F238E27FC236}">
                  <a16:creationId xmlns:a16="http://schemas.microsoft.com/office/drawing/2014/main" id="{A4617A93-13E2-4F76-AB78-7A0210391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1026" name="Picture 2" descr="See the source image">
            <a:extLst>
              <a:ext uri="{FF2B5EF4-FFF2-40B4-BE49-F238E27FC236}">
                <a16:creationId xmlns:a16="http://schemas.microsoft.com/office/drawing/2014/main" id="{26F3E320-0C11-47FC-B4C3-E78CF0041102}"/>
              </a:ext>
            </a:extLst>
          </p:cNvPr>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9776" r="9713" b="1"/>
          <a:stretch/>
        </p:blipFill>
        <p:spPr bwMode="auto">
          <a:xfrm>
            <a:off x="2565830" y="1114621"/>
            <a:ext cx="3531045" cy="4628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50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9699A-63C6-4D00-A596-61C507182A99}"/>
              </a:ext>
            </a:extLst>
          </p:cNvPr>
          <p:cNvSpPr>
            <a:spLocks noGrp="1"/>
          </p:cNvSpPr>
          <p:nvPr>
            <p:ph type="title"/>
          </p:nvPr>
        </p:nvSpPr>
        <p:spPr/>
        <p:txBody>
          <a:bodyPr/>
          <a:lstStyle/>
          <a:p>
            <a:r>
              <a:rPr lang="en-GB" dirty="0"/>
              <a:t>UK national averages</a:t>
            </a:r>
          </a:p>
        </p:txBody>
      </p:sp>
      <p:sp>
        <p:nvSpPr>
          <p:cNvPr id="3" name="Content Placeholder 2">
            <a:extLst>
              <a:ext uri="{FF2B5EF4-FFF2-40B4-BE49-F238E27FC236}">
                <a16:creationId xmlns:a16="http://schemas.microsoft.com/office/drawing/2014/main" id="{0C82CEC8-D6DA-418A-9B60-A99254B38697}"/>
              </a:ext>
            </a:extLst>
          </p:cNvPr>
          <p:cNvSpPr>
            <a:spLocks noGrp="1"/>
          </p:cNvSpPr>
          <p:nvPr>
            <p:ph sz="half" idx="1"/>
          </p:nvPr>
        </p:nvSpPr>
        <p:spPr/>
        <p:txBody>
          <a:bodyPr/>
          <a:lstStyle/>
          <a:p>
            <a:pPr marL="0" indent="0">
              <a:buNone/>
            </a:pPr>
            <a:r>
              <a:rPr lang="en-GB" dirty="0"/>
              <a:t>	Prepubescence</a:t>
            </a:r>
          </a:p>
          <a:p>
            <a:pPr lvl="1"/>
            <a:r>
              <a:rPr lang="en-GB" dirty="0"/>
              <a:t>0 – 12</a:t>
            </a:r>
          </a:p>
          <a:p>
            <a:pPr lvl="1"/>
            <a:endParaRPr lang="en-GB" dirty="0"/>
          </a:p>
          <a:p>
            <a:pPr marL="457200" lvl="1" indent="0">
              <a:buNone/>
            </a:pPr>
            <a:r>
              <a:rPr lang="en-GB" dirty="0"/>
              <a:t>Bleeding years</a:t>
            </a:r>
          </a:p>
          <a:p>
            <a:pPr lvl="1"/>
            <a:r>
              <a:rPr lang="en-GB" dirty="0"/>
              <a:t>13 – 51</a:t>
            </a:r>
          </a:p>
          <a:p>
            <a:pPr lvl="1"/>
            <a:endParaRPr lang="en-GB" dirty="0"/>
          </a:p>
          <a:p>
            <a:pPr marL="457200" lvl="1" indent="0">
              <a:buNone/>
            </a:pPr>
            <a:r>
              <a:rPr lang="en-GB" dirty="0"/>
              <a:t>Post menopausal years</a:t>
            </a:r>
          </a:p>
          <a:p>
            <a:pPr lvl="1"/>
            <a:r>
              <a:rPr lang="en-GB" dirty="0"/>
              <a:t>52 - 83</a:t>
            </a:r>
          </a:p>
        </p:txBody>
      </p:sp>
      <p:sp>
        <p:nvSpPr>
          <p:cNvPr id="4" name="Content Placeholder 3">
            <a:extLst>
              <a:ext uri="{FF2B5EF4-FFF2-40B4-BE49-F238E27FC236}">
                <a16:creationId xmlns:a16="http://schemas.microsoft.com/office/drawing/2014/main" id="{E00979BA-23E3-4761-BD29-CC9AC49E1845}"/>
              </a:ext>
            </a:extLst>
          </p:cNvPr>
          <p:cNvSpPr>
            <a:spLocks noGrp="1"/>
          </p:cNvSpPr>
          <p:nvPr>
            <p:ph sz="half" idx="2"/>
          </p:nvPr>
        </p:nvSpPr>
        <p:spPr/>
        <p:txBody>
          <a:bodyPr/>
          <a:lstStyle/>
          <a:p>
            <a:pPr marL="0" indent="0">
              <a:buNone/>
            </a:pPr>
            <a:r>
              <a:rPr lang="en-GB" dirty="0"/>
              <a:t>	Length		% of life</a:t>
            </a:r>
          </a:p>
          <a:p>
            <a:r>
              <a:rPr lang="en-GB" dirty="0"/>
              <a:t>12 years	-	14.5 %</a:t>
            </a:r>
          </a:p>
          <a:p>
            <a:endParaRPr lang="en-GB" dirty="0"/>
          </a:p>
          <a:p>
            <a:endParaRPr lang="en-GB" dirty="0"/>
          </a:p>
          <a:p>
            <a:r>
              <a:rPr lang="en-GB" dirty="0"/>
              <a:t>38 years	-	48.5 %</a:t>
            </a:r>
          </a:p>
          <a:p>
            <a:endParaRPr lang="en-GB" dirty="0"/>
          </a:p>
          <a:p>
            <a:r>
              <a:rPr lang="en-GB" dirty="0"/>
              <a:t>31 years	-	37 %</a:t>
            </a:r>
          </a:p>
        </p:txBody>
      </p:sp>
    </p:spTree>
    <p:extLst>
      <p:ext uri="{BB962C8B-B14F-4D97-AF65-F5344CB8AC3E}">
        <p14:creationId xmlns:p14="http://schemas.microsoft.com/office/powerpoint/2010/main" val="41707329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
  <TotalTime>3350</TotalTime>
  <Words>723</Words>
  <Application>Microsoft Office PowerPoint</Application>
  <PresentationFormat>Widescreen</PresentationFormat>
  <Paragraphs>100</Paragraphs>
  <Slides>22</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Century Gothic</vt:lpstr>
      <vt:lpstr>Frutiger W01</vt:lpstr>
      <vt:lpstr>Helvetica</vt:lpstr>
      <vt:lpstr>Roboto</vt:lpstr>
      <vt:lpstr>Times New Roman</vt:lpstr>
      <vt:lpstr>Wingdings 3</vt:lpstr>
      <vt:lpstr>Ion Boardroom</vt:lpstr>
      <vt:lpstr>Menopause – Common Perceptions Workshop</vt:lpstr>
      <vt:lpstr>Warm up</vt:lpstr>
      <vt:lpstr>What comes to mind when you think menopause?</vt:lpstr>
      <vt:lpstr>What colours, smells and sounds come to mind with menopause?</vt:lpstr>
      <vt:lpstr>Who does menopause affect?</vt:lpstr>
      <vt:lpstr>Menopause to Madhouse</vt:lpstr>
      <vt:lpstr>The definition of menopause?</vt:lpstr>
      <vt:lpstr>The Uneven Cycle</vt:lpstr>
      <vt:lpstr>UK national averages</vt:lpstr>
      <vt:lpstr>Have you heard of perimenopause?</vt:lpstr>
      <vt:lpstr>Perimenopause means "around menopause" and refers to the time during which your body makes the natural transition to menopause.</vt:lpstr>
      <vt:lpstr>Text Book by Lytisha </vt:lpstr>
      <vt:lpstr>8 in 10 women will experience symptoms before and after menopause</vt:lpstr>
      <vt:lpstr>Menopause in the workplace</vt:lpstr>
      <vt:lpstr>It is different for everyone</vt:lpstr>
      <vt:lpstr>Average age of menopause</vt:lpstr>
      <vt:lpstr>Common peri-menopausal symptoms </vt:lpstr>
      <vt:lpstr>Menopause complications &amp; causes</vt:lpstr>
      <vt:lpstr>On average, most symptoms last around 4 years from your last period.  However, around 1 in every 10 women experience them for up to 12 years. </vt:lpstr>
      <vt:lpstr>Creating a Pantoum</vt:lpstr>
      <vt:lpstr>Sharing</vt:lpstr>
      <vt:lpstr>Menopause – Common Perceptions Workshop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lytisha Tunbridge</cp:lastModifiedBy>
  <cp:revision>18</cp:revision>
  <cp:lastPrinted>2021-03-02T13:06:06Z</cp:lastPrinted>
  <dcterms:created xsi:type="dcterms:W3CDTF">2021-01-09T13:14:53Z</dcterms:created>
  <dcterms:modified xsi:type="dcterms:W3CDTF">2021-03-02T17:37:22Z</dcterms:modified>
</cp:coreProperties>
</file>